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8" r:id="rId2"/>
    <p:sldId id="259" r:id="rId3"/>
    <p:sldId id="260" r:id="rId4"/>
    <p:sldId id="261" r:id="rId5"/>
    <p:sldId id="262" r:id="rId6"/>
    <p:sldId id="263" r:id="rId7"/>
    <p:sldId id="264"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CE1A9AF-8DE3-4B3A-9C41-14E252CEE84D}" type="datetimeFigureOut">
              <a:rPr lang="en-IN" smtClean="0"/>
              <a:t>22-07-2020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A16A54-C53E-49AC-BFEE-3A79B679D0AD}"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78342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E1A9AF-8DE3-4B3A-9C41-14E252CEE84D}" type="datetimeFigureOut">
              <a:rPr lang="en-IN" smtClean="0"/>
              <a:t>22-07-2020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40838888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E1A9AF-8DE3-4B3A-9C41-14E252CEE84D}" type="datetimeFigureOut">
              <a:rPr lang="en-IN" smtClean="0"/>
              <a:t>22-07-2020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1628560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E1A9AF-8DE3-4B3A-9C41-14E252CEE84D}" type="datetimeFigureOut">
              <a:rPr lang="en-IN" smtClean="0"/>
              <a:t>22-07-2020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24279250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E1A9AF-8DE3-4B3A-9C41-14E252CEE84D}" type="datetimeFigureOut">
              <a:rPr lang="en-IN" smtClean="0"/>
              <a:t>22-07-2020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A16A54-C53E-49AC-BFEE-3A79B679D0AD}"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7344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E1A9AF-8DE3-4B3A-9C41-14E252CEE84D}" type="datetimeFigureOut">
              <a:rPr lang="en-IN" smtClean="0"/>
              <a:t>22-07-2020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623507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CE1A9AF-8DE3-4B3A-9C41-14E252CEE84D}" type="datetimeFigureOut">
              <a:rPr lang="en-IN" smtClean="0"/>
              <a:t>22-07-2020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2167016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E1A9AF-8DE3-4B3A-9C41-14E252CEE84D}" type="datetimeFigureOut">
              <a:rPr lang="en-IN" smtClean="0"/>
              <a:t>22-07-2020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4107814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CE1A9AF-8DE3-4B3A-9C41-14E252CEE84D}" type="datetimeFigureOut">
              <a:rPr lang="en-IN" smtClean="0"/>
              <a:t>22-07-2020</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1467750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CE1A9AF-8DE3-4B3A-9C41-14E252CEE84D}" type="datetimeFigureOut">
              <a:rPr lang="en-IN" smtClean="0"/>
              <a:t>22-07-2020</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2A16A54-C53E-49AC-BFEE-3A79B679D0AD}" type="slidenum">
              <a:rPr lang="en-IN" smtClean="0"/>
              <a:t>‹#›</a:t>
            </a:fld>
            <a:endParaRPr lang="en-IN"/>
          </a:p>
        </p:txBody>
      </p:sp>
    </p:spTree>
    <p:extLst>
      <p:ext uri="{BB962C8B-B14F-4D97-AF65-F5344CB8AC3E}">
        <p14:creationId xmlns:p14="http://schemas.microsoft.com/office/powerpoint/2010/main" val="2619556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E1A9AF-8DE3-4B3A-9C41-14E252CEE84D}" type="datetimeFigureOut">
              <a:rPr lang="en-IN" smtClean="0"/>
              <a:t>22-07-2020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2A16A54-C53E-49AC-BFEE-3A79B679D0AD}" type="slidenum">
              <a:rPr lang="en-IN" smtClean="0"/>
              <a:t>‹#›</a:t>
            </a:fld>
            <a:endParaRPr lang="en-IN"/>
          </a:p>
        </p:txBody>
      </p:sp>
    </p:spTree>
    <p:extLst>
      <p:ext uri="{BB962C8B-B14F-4D97-AF65-F5344CB8AC3E}">
        <p14:creationId xmlns:p14="http://schemas.microsoft.com/office/powerpoint/2010/main" val="51050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CE1A9AF-8DE3-4B3A-9C41-14E252CEE84D}" type="datetimeFigureOut">
              <a:rPr lang="en-IN" smtClean="0"/>
              <a:t>22-07-2020</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2A16A54-C53E-49AC-BFEE-3A79B679D0AD}"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6180793"/>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Category:Suburbs_in_Kuala_Lumpur"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3E8B1A4-E04A-4A20-A8EE-4EDA7FB5867B}"/>
              </a:ext>
            </a:extLst>
          </p:cNvPr>
          <p:cNvPicPr>
            <a:picLocks noChangeAspect="1"/>
          </p:cNvPicPr>
          <p:nvPr/>
        </p:nvPicPr>
        <p:blipFill>
          <a:blip r:embed="rId2"/>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F892C5BA-AC4F-4CD2-9820-9B8E26BA534C}"/>
              </a:ext>
            </a:extLst>
          </p:cNvPr>
          <p:cNvSpPr txBox="1"/>
          <p:nvPr/>
        </p:nvSpPr>
        <p:spPr>
          <a:xfrm>
            <a:off x="3688080" y="233680"/>
            <a:ext cx="6929120" cy="1938992"/>
          </a:xfrm>
          <a:prstGeom prst="rect">
            <a:avLst/>
          </a:prstGeom>
          <a:noFill/>
        </p:spPr>
        <p:txBody>
          <a:bodyPr wrap="square" rtlCol="0">
            <a:spAutoFit/>
          </a:bodyPr>
          <a:lstStyle/>
          <a:p>
            <a:pPr algn="ctr"/>
            <a:r>
              <a:rPr lang="en-US" sz="4000" b="1" dirty="0">
                <a:solidFill>
                  <a:schemeClr val="bg1"/>
                </a:solidFill>
                <a:latin typeface="Lucida Bright" panose="02040602050505020304" pitchFamily="18" charset="0"/>
              </a:rPr>
              <a:t>COURSERA IBM APPLIED DATA SCIENCE CAPSTONE</a:t>
            </a:r>
          </a:p>
        </p:txBody>
      </p:sp>
      <p:sp>
        <p:nvSpPr>
          <p:cNvPr id="5" name="TextBox 4">
            <a:extLst>
              <a:ext uri="{FF2B5EF4-FFF2-40B4-BE49-F238E27FC236}">
                <a16:creationId xmlns:a16="http://schemas.microsoft.com/office/drawing/2014/main" id="{C8F14857-DC4F-4A99-9B75-16F97273B234}"/>
              </a:ext>
            </a:extLst>
          </p:cNvPr>
          <p:cNvSpPr txBox="1"/>
          <p:nvPr/>
        </p:nvSpPr>
        <p:spPr>
          <a:xfrm>
            <a:off x="4612640" y="5026075"/>
            <a:ext cx="6197600" cy="954107"/>
          </a:xfrm>
          <a:prstGeom prst="rect">
            <a:avLst/>
          </a:prstGeom>
          <a:noFill/>
        </p:spPr>
        <p:txBody>
          <a:bodyPr wrap="square">
            <a:spAutoFit/>
          </a:bodyPr>
          <a:lstStyle/>
          <a:p>
            <a:pPr algn="ctr"/>
            <a:r>
              <a:rPr lang="en-US" sz="2800" b="1" dirty="0">
                <a:solidFill>
                  <a:schemeClr val="bg1"/>
                </a:solidFill>
                <a:latin typeface="Lucida Bright" panose="02040602050505020304" pitchFamily="18" charset="0"/>
              </a:rPr>
              <a:t>Opening a New Shopping Mall in Kuala Lumpur, Malaysia</a:t>
            </a:r>
          </a:p>
        </p:txBody>
      </p:sp>
      <p:sp>
        <p:nvSpPr>
          <p:cNvPr id="7" name="TextBox 6">
            <a:extLst>
              <a:ext uri="{FF2B5EF4-FFF2-40B4-BE49-F238E27FC236}">
                <a16:creationId xmlns:a16="http://schemas.microsoft.com/office/drawing/2014/main" id="{BA9B6CE9-70B5-4711-96F4-0B03E22DE863}"/>
              </a:ext>
            </a:extLst>
          </p:cNvPr>
          <p:cNvSpPr txBox="1"/>
          <p:nvPr/>
        </p:nvSpPr>
        <p:spPr>
          <a:xfrm>
            <a:off x="9611360" y="6265148"/>
            <a:ext cx="2397760" cy="369332"/>
          </a:xfrm>
          <a:prstGeom prst="rect">
            <a:avLst/>
          </a:prstGeom>
          <a:noFill/>
        </p:spPr>
        <p:txBody>
          <a:bodyPr wrap="square">
            <a:spAutoFit/>
          </a:bodyPr>
          <a:lstStyle/>
          <a:p>
            <a:pPr algn="ctr"/>
            <a:r>
              <a:rPr lang="en-IN" sz="1800" b="1" dirty="0">
                <a:solidFill>
                  <a:schemeClr val="bg1"/>
                </a:solidFill>
                <a:latin typeface="Lucida Bright" panose="02040602050505020304" pitchFamily="18" charset="0"/>
              </a:rPr>
              <a:t>By: Pooja S</a:t>
            </a:r>
            <a:endParaRPr lang="en-US" sz="1800" b="1" dirty="0">
              <a:solidFill>
                <a:schemeClr val="bg1"/>
              </a:solidFill>
              <a:latin typeface="Lucida Bright" panose="02040602050505020304" pitchFamily="18" charset="0"/>
            </a:endParaRPr>
          </a:p>
        </p:txBody>
      </p:sp>
    </p:spTree>
    <p:extLst>
      <p:ext uri="{BB962C8B-B14F-4D97-AF65-F5344CB8AC3E}">
        <p14:creationId xmlns:p14="http://schemas.microsoft.com/office/powerpoint/2010/main" val="3581132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4116073-F577-485D-A333-18B0753ABD59}"/>
              </a:ext>
            </a:extLst>
          </p:cNvPr>
          <p:cNvSpPr txBox="1"/>
          <p:nvPr/>
        </p:nvSpPr>
        <p:spPr>
          <a:xfrm>
            <a:off x="1503680" y="533350"/>
            <a:ext cx="9184640" cy="5262979"/>
          </a:xfrm>
          <a:prstGeom prst="rect">
            <a:avLst/>
          </a:prstGeom>
          <a:noFill/>
        </p:spPr>
        <p:txBody>
          <a:bodyPr wrap="square" rtlCol="0">
            <a:spAutoFit/>
          </a:bodyPr>
          <a:lstStyle/>
          <a:p>
            <a:r>
              <a:rPr lang="en-US" sz="2400" b="1" dirty="0">
                <a:solidFill>
                  <a:srgbClr val="002060"/>
                </a:solidFill>
                <a:latin typeface="Algerian" panose="04020705040A02060702" pitchFamily="82" charset="0"/>
              </a:rPr>
              <a:t>BUSINESS PROBLEM</a:t>
            </a:r>
          </a:p>
          <a:p>
            <a:r>
              <a:rPr lang="en-US"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Location of the shopping mall is one of the most important decisions that will determine whether the mall will be a success or a failure</a:t>
            </a:r>
          </a:p>
          <a:p>
            <a:endParaRPr lang="en-US" sz="2400" dirty="0"/>
          </a:p>
          <a:p>
            <a:r>
              <a:rPr lang="en-US" sz="2400" b="1" dirty="0">
                <a:solidFill>
                  <a:srgbClr val="002060"/>
                </a:solidFill>
                <a:latin typeface="Algerian" panose="04020705040A02060702" pitchFamily="82" charset="0"/>
              </a:rPr>
              <a:t>Objective</a:t>
            </a: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To analyze and select the best locations in the city of Kuala Lumpur, Malaysia to open a new shopping mall </a:t>
            </a:r>
          </a:p>
          <a:p>
            <a:pPr marL="342900" indent="-342900">
              <a:buFont typeface="Arial" panose="020B0604020202020204" pitchFamily="34" charset="0"/>
              <a:buChar char="•"/>
            </a:pPr>
            <a:r>
              <a:rPr lang="en-US" sz="2400" dirty="0">
                <a:latin typeface="Calibri" panose="020F0502020204030204" pitchFamily="34" charset="0"/>
                <a:cs typeface="Calibri" panose="020F0502020204030204" pitchFamily="34" charset="0"/>
              </a:rPr>
              <a:t> This project is timely as the city is currently suffering from oversupply of shopping malls </a:t>
            </a:r>
          </a:p>
          <a:p>
            <a:pPr marL="342900" indent="-342900">
              <a:buFont typeface="Arial" panose="020B0604020202020204" pitchFamily="34" charset="0"/>
              <a:buChar char="•"/>
            </a:pPr>
            <a:endParaRPr lang="en-US" sz="2400" dirty="0"/>
          </a:p>
          <a:p>
            <a:r>
              <a:rPr lang="en-US" sz="2400" b="1" dirty="0">
                <a:solidFill>
                  <a:srgbClr val="002060"/>
                </a:solidFill>
                <a:latin typeface="Algerian" panose="04020705040A02060702" pitchFamily="82" charset="0"/>
              </a:rPr>
              <a:t>Business question</a:t>
            </a:r>
          </a:p>
          <a:p>
            <a:r>
              <a:rPr lang="en-US" sz="2400" dirty="0">
                <a:latin typeface="Calibri" panose="020F0502020204030204" pitchFamily="34" charset="0"/>
                <a:cs typeface="Calibri" panose="020F0502020204030204" pitchFamily="34" charset="0"/>
              </a:rPr>
              <a:t>In the city of Kuala Lumpur, Malaysia, if a property developer is looking to open a new shopping mall, where would you recommend that they open it? </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4087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2AD038-C859-404D-8472-D70F53C21CCA}"/>
              </a:ext>
            </a:extLst>
          </p:cNvPr>
          <p:cNvSpPr txBox="1"/>
          <p:nvPr/>
        </p:nvSpPr>
        <p:spPr>
          <a:xfrm>
            <a:off x="1534160" y="1244242"/>
            <a:ext cx="8331200" cy="3970318"/>
          </a:xfrm>
          <a:prstGeom prst="rect">
            <a:avLst/>
          </a:prstGeom>
          <a:noFill/>
        </p:spPr>
        <p:txBody>
          <a:bodyPr wrap="square" rtlCol="0">
            <a:spAutoFit/>
          </a:bodyPr>
          <a:lstStyle/>
          <a:p>
            <a:r>
              <a:rPr lang="en-IN" dirty="0"/>
              <a:t> </a:t>
            </a:r>
            <a:endParaRPr lang="en-IN" sz="2400" dirty="0"/>
          </a:p>
          <a:p>
            <a:endParaRPr lang="en-IN" sz="2400" b="1" dirty="0">
              <a:solidFill>
                <a:srgbClr val="002060"/>
              </a:solidFill>
              <a:latin typeface="Algerian" panose="04020705040A02060702" pitchFamily="82" charset="0"/>
            </a:endParaRPr>
          </a:p>
          <a:p>
            <a:r>
              <a:rPr lang="en-IN" sz="2400" b="1" dirty="0">
                <a:solidFill>
                  <a:srgbClr val="002060"/>
                </a:solidFill>
                <a:latin typeface="Algerian" panose="04020705040A02060702" pitchFamily="82" charset="0"/>
              </a:rPr>
              <a:t>DATA REQUIRED</a:t>
            </a:r>
          </a:p>
          <a:p>
            <a:pPr marL="285750" indent="-285750">
              <a:buFont typeface="Wingdings" panose="05000000000000000000" pitchFamily="2" charset="2"/>
              <a:buChar char="v"/>
            </a:pPr>
            <a:r>
              <a:rPr lang="en-IN" dirty="0"/>
              <a:t> List of neighbourhoods in Kuala Lumpur </a:t>
            </a:r>
          </a:p>
          <a:p>
            <a:pPr marL="285750" indent="-285750">
              <a:buFont typeface="Wingdings" panose="05000000000000000000" pitchFamily="2" charset="2"/>
              <a:buChar char="v"/>
            </a:pPr>
            <a:r>
              <a:rPr lang="en-IN" dirty="0"/>
              <a:t>Latitude and longitude coordinates of the neighbourhoods</a:t>
            </a:r>
          </a:p>
          <a:p>
            <a:pPr marL="285750" indent="-285750">
              <a:buFont typeface="Wingdings" panose="05000000000000000000" pitchFamily="2" charset="2"/>
              <a:buChar char="v"/>
            </a:pPr>
            <a:r>
              <a:rPr lang="en-IN" dirty="0"/>
              <a:t>Venue data, particularly data related to shopping malls</a:t>
            </a:r>
          </a:p>
          <a:p>
            <a:endParaRPr lang="en-IN" dirty="0"/>
          </a:p>
          <a:p>
            <a:endParaRPr lang="en-IN" dirty="0"/>
          </a:p>
          <a:p>
            <a:r>
              <a:rPr lang="en-IN" sz="2400" b="1" dirty="0">
                <a:solidFill>
                  <a:srgbClr val="002060"/>
                </a:solidFill>
                <a:latin typeface="Algerian" panose="04020705040A02060702" pitchFamily="82" charset="0"/>
              </a:rPr>
              <a:t>Sources of data</a:t>
            </a:r>
          </a:p>
          <a:p>
            <a:pPr marL="285750" indent="-285750">
              <a:buFont typeface="Wingdings" panose="05000000000000000000" pitchFamily="2" charset="2"/>
              <a:buChar char="v"/>
            </a:pPr>
            <a:r>
              <a:rPr lang="en-IN" dirty="0"/>
              <a:t> Wikipedia page for neighbourhoods (</a:t>
            </a:r>
            <a:r>
              <a:rPr lang="en-IN" dirty="0">
                <a:hlinkClick r:id="rId2"/>
              </a:rPr>
              <a:t>https://en.wikipedia.org/wiki/Category:Suburbs_in_Kuala_Lumpur</a:t>
            </a:r>
            <a:r>
              <a:rPr lang="en-IN" dirty="0"/>
              <a:t>)</a:t>
            </a:r>
          </a:p>
          <a:p>
            <a:pPr marL="285750" indent="-285750">
              <a:buFont typeface="Wingdings" panose="05000000000000000000" pitchFamily="2" charset="2"/>
              <a:buChar char="v"/>
            </a:pPr>
            <a:r>
              <a:rPr lang="en-IN" dirty="0"/>
              <a:t>Geocoder package for latitude and longitude coordinates</a:t>
            </a:r>
          </a:p>
          <a:p>
            <a:pPr marL="285750" indent="-285750">
              <a:buFont typeface="Wingdings" panose="05000000000000000000" pitchFamily="2" charset="2"/>
              <a:buChar char="v"/>
            </a:pPr>
            <a:r>
              <a:rPr lang="en-IN" dirty="0"/>
              <a:t>Foursquare API for venue data</a:t>
            </a:r>
          </a:p>
        </p:txBody>
      </p:sp>
      <p:sp>
        <p:nvSpPr>
          <p:cNvPr id="4" name="TextBox 3">
            <a:extLst>
              <a:ext uri="{FF2B5EF4-FFF2-40B4-BE49-F238E27FC236}">
                <a16:creationId xmlns:a16="http://schemas.microsoft.com/office/drawing/2014/main" id="{63E1051E-1730-40B3-96AE-6458583981DC}"/>
              </a:ext>
            </a:extLst>
          </p:cNvPr>
          <p:cNvSpPr txBox="1"/>
          <p:nvPr/>
        </p:nvSpPr>
        <p:spPr>
          <a:xfrm>
            <a:off x="2326640" y="373201"/>
            <a:ext cx="6187440" cy="923330"/>
          </a:xfrm>
          <a:prstGeom prst="rect">
            <a:avLst/>
          </a:prstGeom>
          <a:noFill/>
        </p:spPr>
        <p:txBody>
          <a:bodyPr wrap="square" rtlCol="0">
            <a:spAutoFit/>
          </a:bodyPr>
          <a:lstStyle/>
          <a:p>
            <a:pPr algn="ctr"/>
            <a:r>
              <a:rPr lang="en-US" sz="5400" b="1" dirty="0">
                <a:solidFill>
                  <a:srgbClr val="002060"/>
                </a:solidFill>
                <a:latin typeface="Footlight MT Light" panose="0204060206030A020304" pitchFamily="18" charset="0"/>
              </a:rPr>
              <a:t>Data</a:t>
            </a:r>
            <a:endParaRPr lang="en-IN" sz="5400" b="1" dirty="0">
              <a:solidFill>
                <a:srgbClr val="002060"/>
              </a:solidFill>
              <a:latin typeface="Footlight MT Light" panose="0204060206030A020304" pitchFamily="18" charset="0"/>
            </a:endParaRPr>
          </a:p>
        </p:txBody>
      </p:sp>
    </p:spTree>
    <p:extLst>
      <p:ext uri="{BB962C8B-B14F-4D97-AF65-F5344CB8AC3E}">
        <p14:creationId xmlns:p14="http://schemas.microsoft.com/office/powerpoint/2010/main" val="174399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E04ABD-D7B6-4A18-B799-9F6C962BF240}"/>
              </a:ext>
            </a:extLst>
          </p:cNvPr>
          <p:cNvSpPr txBox="1"/>
          <p:nvPr/>
        </p:nvSpPr>
        <p:spPr>
          <a:xfrm>
            <a:off x="1188720" y="497840"/>
            <a:ext cx="9845040" cy="3693319"/>
          </a:xfrm>
          <a:prstGeom prst="rect">
            <a:avLst/>
          </a:prstGeom>
          <a:noFill/>
        </p:spPr>
        <p:txBody>
          <a:bodyPr wrap="square" rtlCol="0">
            <a:spAutoFit/>
          </a:bodyPr>
          <a:lstStyle/>
          <a:p>
            <a:pPr algn="ctr"/>
            <a:r>
              <a:rPr lang="en-US" sz="5400" b="1" dirty="0">
                <a:solidFill>
                  <a:srgbClr val="002060"/>
                </a:solidFill>
                <a:latin typeface="Footlight MT Light" panose="0204060206030A020304" pitchFamily="18" charset="0"/>
              </a:rPr>
              <a:t>Methodology</a:t>
            </a:r>
          </a:p>
          <a:p>
            <a:pPr marL="342900" indent="-342900">
              <a:buFont typeface="Wingdings" panose="05000000000000000000" pitchFamily="2" charset="2"/>
              <a:buChar char="v"/>
            </a:pPr>
            <a:endParaRPr lang="en-US" sz="2000" dirty="0"/>
          </a:p>
          <a:p>
            <a:pPr marL="342900" indent="-342900">
              <a:buFont typeface="Wingdings" panose="05000000000000000000" pitchFamily="2" charset="2"/>
              <a:buChar char="v"/>
            </a:pPr>
            <a:r>
              <a:rPr lang="en-US" sz="2000" dirty="0"/>
              <a:t>Web scraping Wikipedia page for neighborhoods list</a:t>
            </a:r>
          </a:p>
          <a:p>
            <a:pPr marL="342900" indent="-342900">
              <a:buFont typeface="Wingdings" panose="05000000000000000000" pitchFamily="2" charset="2"/>
              <a:buChar char="v"/>
            </a:pPr>
            <a:r>
              <a:rPr lang="en-US" sz="2000" dirty="0"/>
              <a:t>Get latitude and longitude coordinates using Geocoder</a:t>
            </a:r>
          </a:p>
          <a:p>
            <a:pPr marL="342900" indent="-342900">
              <a:buFont typeface="Wingdings" panose="05000000000000000000" pitchFamily="2" charset="2"/>
              <a:buChar char="v"/>
            </a:pPr>
            <a:r>
              <a:rPr lang="en-US" sz="2000" dirty="0"/>
              <a:t>Use Foursquare API to get venue data</a:t>
            </a:r>
          </a:p>
          <a:p>
            <a:pPr marL="342900" indent="-342900">
              <a:buFont typeface="Wingdings" panose="05000000000000000000" pitchFamily="2" charset="2"/>
              <a:buChar char="v"/>
            </a:pPr>
            <a:r>
              <a:rPr lang="en-US" sz="2000" dirty="0"/>
              <a:t>Group data by neighborhood and taking the mean of the frequency of occurrence of each venue category </a:t>
            </a:r>
          </a:p>
          <a:p>
            <a:pPr marL="342900" indent="-342900">
              <a:buFont typeface="Wingdings" panose="05000000000000000000" pitchFamily="2" charset="2"/>
              <a:buChar char="v"/>
            </a:pPr>
            <a:r>
              <a:rPr lang="en-US" sz="2000" dirty="0"/>
              <a:t>Filter venue category by Shopping Mall</a:t>
            </a:r>
          </a:p>
          <a:p>
            <a:pPr marL="342900" indent="-342900">
              <a:buFont typeface="Wingdings" panose="05000000000000000000" pitchFamily="2" charset="2"/>
              <a:buChar char="v"/>
            </a:pPr>
            <a:r>
              <a:rPr lang="en-US" sz="2000" dirty="0"/>
              <a:t>Perform clustering on the data by using k-means clustering </a:t>
            </a:r>
          </a:p>
          <a:p>
            <a:pPr marL="342900" indent="-342900">
              <a:buFont typeface="Wingdings" panose="05000000000000000000" pitchFamily="2" charset="2"/>
              <a:buChar char="v"/>
            </a:pPr>
            <a:r>
              <a:rPr lang="en-US" sz="2000" dirty="0"/>
              <a:t>Visualize the clusters in a map using Folium</a:t>
            </a:r>
            <a:endParaRPr lang="en-IN" sz="2000" dirty="0"/>
          </a:p>
        </p:txBody>
      </p:sp>
    </p:spTree>
    <p:extLst>
      <p:ext uri="{BB962C8B-B14F-4D97-AF65-F5344CB8AC3E}">
        <p14:creationId xmlns:p14="http://schemas.microsoft.com/office/powerpoint/2010/main" val="3601004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B69153-FB8B-41D9-B022-28B01A5F6D3C}"/>
              </a:ext>
            </a:extLst>
          </p:cNvPr>
          <p:cNvSpPr txBox="1"/>
          <p:nvPr/>
        </p:nvSpPr>
        <p:spPr>
          <a:xfrm>
            <a:off x="1076960" y="457201"/>
            <a:ext cx="9489440" cy="4212050"/>
          </a:xfrm>
          <a:prstGeom prst="rect">
            <a:avLst/>
          </a:prstGeom>
          <a:noFill/>
        </p:spPr>
        <p:txBody>
          <a:bodyPr wrap="square" rtlCol="0">
            <a:spAutoFit/>
          </a:bodyPr>
          <a:lstStyle/>
          <a:p>
            <a:pPr algn="ctr">
              <a:lnSpc>
                <a:spcPct val="107000"/>
              </a:lnSpc>
              <a:spcAft>
                <a:spcPts val="800"/>
              </a:spcAft>
            </a:pPr>
            <a:r>
              <a:rPr lang="en-IN" sz="5400" b="1" dirty="0">
                <a:solidFill>
                  <a:srgbClr val="002060"/>
                </a:solidFill>
                <a:effectLst/>
                <a:latin typeface="Footlight MT Light" panose="0204060206030A020304" pitchFamily="18" charset="0"/>
                <a:ea typeface="Calibri" panose="020F0502020204030204" pitchFamily="34" charset="0"/>
                <a:cs typeface="Times New Roman" panose="02020603050405020304" pitchFamily="18" charset="0"/>
              </a:rPr>
              <a:t>Results </a:t>
            </a:r>
          </a:p>
          <a:p>
            <a:pPr algn="ctr">
              <a:lnSpc>
                <a:spcPct val="107000"/>
              </a:lnSpc>
              <a:spcAft>
                <a:spcPts val="800"/>
              </a:spcAft>
            </a:pPr>
            <a:endParaRPr lang="en-IN" sz="1600" b="1" dirty="0">
              <a:solidFill>
                <a:srgbClr val="002060"/>
              </a:solidFill>
              <a:effectLst/>
              <a:latin typeface="Footlight MT Light" panose="0204060206030A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ea typeface="Calibri" panose="020F0502020204030204" pitchFamily="34" charset="0"/>
                <a:cs typeface="Times New Roman" panose="02020603050405020304" pitchFamily="18" charset="0"/>
              </a:rPr>
              <a:t>The results from the k-means clustering show that we can categorize the neighbourhoods into 3 clusters based on the frequency of occurrence for “Shopping Mall”:</a:t>
            </a:r>
          </a:p>
          <a:p>
            <a:pPr marL="285750" indent="-285750">
              <a:lnSpc>
                <a:spcPct val="107000"/>
              </a:lnSpc>
              <a:spcAft>
                <a:spcPts val="800"/>
              </a:spcAft>
              <a:buFont typeface="Wingdings" panose="05000000000000000000" pitchFamily="2" charset="2"/>
              <a:buChar char="v"/>
            </a:pPr>
            <a:r>
              <a:rPr lang="en-IN" sz="1800" dirty="0">
                <a:effectLst/>
                <a:ea typeface="Calibri" panose="020F0502020204030204" pitchFamily="34" charset="0"/>
                <a:cs typeface="Times New Roman" panose="02020603050405020304" pitchFamily="18" charset="0"/>
              </a:rPr>
              <a:t> Cluster 0: Neighbourhoods with moderate number of shopping malls</a:t>
            </a:r>
          </a:p>
          <a:p>
            <a:pPr marL="285750" indent="-285750">
              <a:lnSpc>
                <a:spcPct val="107000"/>
              </a:lnSpc>
              <a:spcAft>
                <a:spcPts val="800"/>
              </a:spcAft>
              <a:buFont typeface="Wingdings" panose="05000000000000000000" pitchFamily="2" charset="2"/>
              <a:buChar char="v"/>
            </a:pPr>
            <a:r>
              <a:rPr lang="en-IN" sz="1800" dirty="0">
                <a:effectLst/>
                <a:ea typeface="Calibri" panose="020F0502020204030204" pitchFamily="34" charset="0"/>
                <a:cs typeface="Times New Roman" panose="02020603050405020304" pitchFamily="18" charset="0"/>
              </a:rPr>
              <a:t>  Cluster 1: Neighbourhoods has no existence of shopping malls </a:t>
            </a:r>
          </a:p>
          <a:p>
            <a:pPr marL="285750" indent="-285750">
              <a:lnSpc>
                <a:spcPct val="107000"/>
              </a:lnSpc>
              <a:spcAft>
                <a:spcPts val="800"/>
              </a:spcAft>
              <a:buFont typeface="Wingdings" panose="05000000000000000000" pitchFamily="2" charset="2"/>
              <a:buChar char="v"/>
            </a:pPr>
            <a:r>
              <a:rPr lang="en-IN" sz="1800" dirty="0">
                <a:effectLst/>
                <a:ea typeface="Calibri" panose="020F0502020204030204" pitchFamily="34" charset="0"/>
                <a:cs typeface="Times New Roman" panose="02020603050405020304" pitchFamily="18" charset="0"/>
              </a:rPr>
              <a:t> Cluster 2: Neighbourhoods with high concentration of shopping malls The results of the clustering are visualized in the map below with cluster 0 in red colour, cluster 1 in red colour, and cluster 2 in purple colour.</a:t>
            </a:r>
          </a:p>
          <a:p>
            <a:endParaRPr lang="en-IN" dirty="0"/>
          </a:p>
        </p:txBody>
      </p:sp>
      <p:pic>
        <p:nvPicPr>
          <p:cNvPr id="3" name="Picture 2">
            <a:extLst>
              <a:ext uri="{FF2B5EF4-FFF2-40B4-BE49-F238E27FC236}">
                <a16:creationId xmlns:a16="http://schemas.microsoft.com/office/drawing/2014/main" id="{824BE904-7730-4AFE-9A65-12C1B2A1E9EE}"/>
              </a:ext>
            </a:extLst>
          </p:cNvPr>
          <p:cNvPicPr/>
          <p:nvPr/>
        </p:nvPicPr>
        <p:blipFill rotWithShape="1">
          <a:blip r:embed="rId2" cstate="print">
            <a:extLst>
              <a:ext uri="{28A0092B-C50C-407E-A947-70E740481C1C}">
                <a14:useLocalDpi xmlns:a14="http://schemas.microsoft.com/office/drawing/2010/main" val="0"/>
              </a:ext>
            </a:extLst>
          </a:blip>
          <a:srcRect l="9497" t="3696" b="6304"/>
          <a:stretch/>
        </p:blipFill>
        <p:spPr bwMode="auto">
          <a:xfrm>
            <a:off x="4836160" y="3982720"/>
            <a:ext cx="5730240" cy="2103120"/>
          </a:xfrm>
          <a:prstGeom prst="rect">
            <a:avLst/>
          </a:prstGeom>
          <a:noFill/>
          <a:ln>
            <a:noFill/>
          </a:ln>
        </p:spPr>
      </p:pic>
    </p:spTree>
    <p:extLst>
      <p:ext uri="{BB962C8B-B14F-4D97-AF65-F5344CB8AC3E}">
        <p14:creationId xmlns:p14="http://schemas.microsoft.com/office/powerpoint/2010/main" val="3730375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8DB5BA-F088-4909-8F23-32EB31C19567}"/>
              </a:ext>
            </a:extLst>
          </p:cNvPr>
          <p:cNvSpPr txBox="1"/>
          <p:nvPr/>
        </p:nvSpPr>
        <p:spPr>
          <a:xfrm>
            <a:off x="1198880" y="863600"/>
            <a:ext cx="10038080" cy="2769989"/>
          </a:xfrm>
          <a:prstGeom prst="rect">
            <a:avLst/>
          </a:prstGeom>
          <a:noFill/>
        </p:spPr>
        <p:txBody>
          <a:bodyPr wrap="square" rtlCol="0">
            <a:spAutoFit/>
          </a:bodyPr>
          <a:lstStyle/>
          <a:p>
            <a:pPr algn="ctr"/>
            <a:r>
              <a:rPr lang="en-US" sz="5400" b="1" dirty="0">
                <a:solidFill>
                  <a:srgbClr val="002060"/>
                </a:solidFill>
                <a:latin typeface="Footlight MT Light" panose="0204060206030A020304" pitchFamily="18" charset="0"/>
              </a:rPr>
              <a:t>Discussion </a:t>
            </a:r>
          </a:p>
          <a:p>
            <a:pPr algn="ctr"/>
            <a:endParaRPr lang="en-US" sz="2000" b="1" dirty="0">
              <a:solidFill>
                <a:srgbClr val="002060"/>
              </a:solidFill>
              <a:latin typeface="Footlight MT Light" panose="0204060206030A020304" pitchFamily="18" charset="0"/>
            </a:endParaRPr>
          </a:p>
          <a:p>
            <a:pPr marL="285750" indent="-285750">
              <a:buFont typeface="Wingdings" panose="05000000000000000000" pitchFamily="2" charset="2"/>
              <a:buChar char="v"/>
            </a:pPr>
            <a:r>
              <a:rPr lang="en-US" sz="2000" dirty="0"/>
              <a:t>Most of the shopping malls are concentrated in the central area of the city </a:t>
            </a:r>
          </a:p>
          <a:p>
            <a:pPr marL="285750" indent="-285750">
              <a:buFont typeface="Wingdings" panose="05000000000000000000" pitchFamily="2" charset="2"/>
              <a:buChar char="v"/>
            </a:pPr>
            <a:r>
              <a:rPr lang="en-US" sz="2000" dirty="0"/>
              <a:t>Highest number in cluster 2 and moderate number in cluster 0 </a:t>
            </a:r>
          </a:p>
          <a:p>
            <a:pPr marL="285750" indent="-285750">
              <a:buFont typeface="Wingdings" panose="05000000000000000000" pitchFamily="2" charset="2"/>
              <a:buChar char="v"/>
            </a:pPr>
            <a:r>
              <a:rPr lang="en-US" sz="2000" dirty="0"/>
              <a:t>Cluster 1 has very low number to no shopping mall in the neighborhoods </a:t>
            </a:r>
          </a:p>
          <a:p>
            <a:pPr marL="285750" indent="-285750">
              <a:buFont typeface="Wingdings" panose="05000000000000000000" pitchFamily="2" charset="2"/>
              <a:buChar char="v"/>
            </a:pPr>
            <a:r>
              <a:rPr lang="en-US" sz="2000" dirty="0"/>
              <a:t>Oversupply of shopping malls mostly happened in the central area of the city, with the suburb area still have very few shopping malls</a:t>
            </a:r>
            <a:endParaRPr lang="en-IN" sz="2000" dirty="0"/>
          </a:p>
        </p:txBody>
      </p:sp>
    </p:spTree>
    <p:extLst>
      <p:ext uri="{BB962C8B-B14F-4D97-AF65-F5344CB8AC3E}">
        <p14:creationId xmlns:p14="http://schemas.microsoft.com/office/powerpoint/2010/main" val="4282016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4D0585-3986-4E64-A564-8CBB2FA33AE1}"/>
              </a:ext>
            </a:extLst>
          </p:cNvPr>
          <p:cNvSpPr txBox="1"/>
          <p:nvPr/>
        </p:nvSpPr>
        <p:spPr>
          <a:xfrm>
            <a:off x="1452880" y="660400"/>
            <a:ext cx="9611360" cy="2893100"/>
          </a:xfrm>
          <a:prstGeom prst="rect">
            <a:avLst/>
          </a:prstGeom>
          <a:noFill/>
        </p:spPr>
        <p:txBody>
          <a:bodyPr wrap="square" rtlCol="0">
            <a:spAutoFit/>
          </a:bodyPr>
          <a:lstStyle/>
          <a:p>
            <a:pPr algn="ctr"/>
            <a:r>
              <a:rPr lang="en-US" sz="5400" b="1" dirty="0">
                <a:solidFill>
                  <a:srgbClr val="002060"/>
                </a:solidFill>
                <a:latin typeface="Footlight MT Light" panose="0204060206030A020304" pitchFamily="18" charset="0"/>
              </a:rPr>
              <a:t>Recommendations </a:t>
            </a:r>
          </a:p>
          <a:p>
            <a:pPr algn="ctr"/>
            <a:endParaRPr lang="en-US" sz="2800" b="1" dirty="0">
              <a:solidFill>
                <a:srgbClr val="002060"/>
              </a:solidFill>
              <a:latin typeface="Footlight MT Light" panose="0204060206030A020304" pitchFamily="18" charset="0"/>
            </a:endParaRPr>
          </a:p>
          <a:p>
            <a:pPr marL="342900" indent="-342900">
              <a:buFont typeface="Wingdings" panose="05000000000000000000" pitchFamily="2" charset="2"/>
              <a:buChar char="v"/>
            </a:pPr>
            <a:r>
              <a:rPr lang="en-US" sz="2000" dirty="0"/>
              <a:t>Open new shopping malls in neighborhoods in cluster 1 with little to no competition</a:t>
            </a:r>
          </a:p>
          <a:p>
            <a:pPr marL="342900" indent="-342900">
              <a:buFont typeface="Wingdings" panose="05000000000000000000" pitchFamily="2" charset="2"/>
              <a:buChar char="v"/>
            </a:pPr>
            <a:r>
              <a:rPr lang="en-US" sz="2000" dirty="0"/>
              <a:t>Can also open in neighborhoods in cluster 0 with moderate competition if have unique selling propositions to stand out from the competition </a:t>
            </a:r>
          </a:p>
          <a:p>
            <a:pPr marL="342900" indent="-342900">
              <a:buFont typeface="Wingdings" panose="05000000000000000000" pitchFamily="2" charset="2"/>
              <a:buChar char="v"/>
            </a:pPr>
            <a:r>
              <a:rPr lang="en-US" sz="2000" dirty="0"/>
              <a:t>Avoid neighborhoods in cluster 2, already high concentration of shopping malls and intense competition</a:t>
            </a:r>
            <a:endParaRPr lang="en-IN" sz="2000" dirty="0"/>
          </a:p>
        </p:txBody>
      </p:sp>
    </p:spTree>
    <p:extLst>
      <p:ext uri="{BB962C8B-B14F-4D97-AF65-F5344CB8AC3E}">
        <p14:creationId xmlns:p14="http://schemas.microsoft.com/office/powerpoint/2010/main" val="1204990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F686C3-60E4-49F9-AC4B-F8CB86851D2B}"/>
              </a:ext>
            </a:extLst>
          </p:cNvPr>
          <p:cNvSpPr txBox="1"/>
          <p:nvPr/>
        </p:nvSpPr>
        <p:spPr>
          <a:xfrm>
            <a:off x="558800" y="772160"/>
            <a:ext cx="11328400" cy="2352760"/>
          </a:xfrm>
          <a:prstGeom prst="rect">
            <a:avLst/>
          </a:prstGeom>
          <a:noFill/>
        </p:spPr>
        <p:txBody>
          <a:bodyPr wrap="square" rtlCol="0">
            <a:spAutoFit/>
          </a:bodyPr>
          <a:lstStyle/>
          <a:p>
            <a:pPr algn="ctr">
              <a:lnSpc>
                <a:spcPct val="107000"/>
              </a:lnSpc>
              <a:spcAft>
                <a:spcPts val="800"/>
              </a:spcAft>
            </a:pPr>
            <a:r>
              <a:rPr lang="en-IN" sz="5400" b="1" dirty="0">
                <a:solidFill>
                  <a:srgbClr val="002060"/>
                </a:solidFill>
                <a:effectLst/>
                <a:latin typeface="Footlight MT Light" panose="0204060206030A020304" pitchFamily="18" charset="0"/>
                <a:ea typeface="Calibri" panose="020F0502020204030204" pitchFamily="34" charset="0"/>
                <a:cs typeface="Times New Roman" panose="02020603050405020304" pitchFamily="18" charset="0"/>
              </a:rPr>
              <a:t>Conclusion</a:t>
            </a:r>
          </a:p>
          <a:p>
            <a:pPr>
              <a:lnSpc>
                <a:spcPct val="107000"/>
              </a:lnSpc>
              <a:spcAft>
                <a:spcPts val="800"/>
              </a:spcAft>
            </a:pPr>
            <a:r>
              <a:rPr lang="en-IN" sz="1800" dirty="0">
                <a:effectLst/>
                <a:latin typeface="Calibri" panose="020F0502020204030204" pitchFamily="34" charset="0"/>
                <a:ea typeface="Calibri" panose="020F0502020204030204" pitchFamily="34" charset="0"/>
                <a:cs typeface="Times New Roman" panose="02020603050405020304" pitchFamily="18" charset="0"/>
              </a:rPr>
              <a:t>The neighbourhoods in cluster 1 are the most preferred locations to open a new shopping mall. The findings of this project will help the relevant stakeholders to capitalize on the opportunities on high potential locations while avoiding overcrowded areas in their decisions to open a new shopping mall.</a:t>
            </a:r>
          </a:p>
          <a:p>
            <a:endParaRPr lang="en-IN" dirty="0"/>
          </a:p>
        </p:txBody>
      </p:sp>
    </p:spTree>
    <p:extLst>
      <p:ext uri="{BB962C8B-B14F-4D97-AF65-F5344CB8AC3E}">
        <p14:creationId xmlns:p14="http://schemas.microsoft.com/office/powerpoint/2010/main" val="2261243548"/>
      </p:ext>
    </p:extLst>
  </p:cSld>
  <p:clrMapOvr>
    <a:masterClrMapping/>
  </p:clrMapOvr>
</p:sld>
</file>

<file path=ppt/theme/theme1.xml><?xml version="1.0" encoding="utf-8"?>
<a:theme xmlns:a="http://schemas.openxmlformats.org/drawingml/2006/main" name="Retrospect">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35</TotalTime>
  <Words>507</Words>
  <Application>Microsoft Office PowerPoint</Application>
  <PresentationFormat>Widescreen</PresentationFormat>
  <Paragraphs>53</Paragraphs>
  <Slides>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Algerian</vt:lpstr>
      <vt:lpstr>Arial</vt:lpstr>
      <vt:lpstr>Calibri</vt:lpstr>
      <vt:lpstr>Calibri Light</vt:lpstr>
      <vt:lpstr>Footlight MT Light</vt:lpstr>
      <vt:lpstr>Lucida Bright</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poojasujasrini@gmail.com</dc:creator>
  <cp:lastModifiedBy>poojasujasrini@gmail.com</cp:lastModifiedBy>
  <cp:revision>5</cp:revision>
  <dcterms:created xsi:type="dcterms:W3CDTF">2020-07-22T08:06:48Z</dcterms:created>
  <dcterms:modified xsi:type="dcterms:W3CDTF">2020-07-22T09:18:53Z</dcterms:modified>
</cp:coreProperties>
</file>

<file path=docProps/thumbnail.jpeg>
</file>